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393" r:id="rId4"/>
    <p:sldId id="394" r:id="rId5"/>
    <p:sldId id="395" r:id="rId6"/>
    <p:sldId id="396" r:id="rId7"/>
    <p:sldId id="417" r:id="rId8"/>
    <p:sldId id="418" r:id="rId9"/>
    <p:sldId id="419" r:id="rId10"/>
    <p:sldId id="397" r:id="rId11"/>
    <p:sldId id="398" r:id="rId12"/>
    <p:sldId id="420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9" r:id="rId23"/>
    <p:sldId id="421" r:id="rId24"/>
    <p:sldId id="422" r:id="rId25"/>
    <p:sldId id="423" r:id="rId26"/>
    <p:sldId id="424" r:id="rId27"/>
    <p:sldId id="425" r:id="rId28"/>
    <p:sldId id="426" r:id="rId29"/>
    <p:sldId id="410" r:id="rId30"/>
    <p:sldId id="411" r:id="rId31"/>
    <p:sldId id="412" r:id="rId32"/>
    <p:sldId id="427" r:id="rId33"/>
    <p:sldId id="413" r:id="rId34"/>
    <p:sldId id="428" r:id="rId35"/>
    <p:sldId id="429" r:id="rId36"/>
    <p:sldId id="430" r:id="rId37"/>
    <p:sldId id="431" r:id="rId38"/>
    <p:sldId id="414" r:id="rId3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051F9-26F6-475A-D7A5-2E1592F61075}" v="1021" dt="2024-11-16T13:16:52.054"/>
    <p1510:client id="{BBB47EBB-979D-9921-1BBF-54344FD696AF}" v="35" dt="2024-11-17T17:05:19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4" autoAdjust="0"/>
    <p:restoredTop sz="94660"/>
  </p:normalViewPr>
  <p:slideViewPr>
    <p:cSldViewPr snapToGrid="0">
      <p:cViewPr>
        <p:scale>
          <a:sx n="59" d="100"/>
          <a:sy n="59" d="100"/>
        </p:scale>
        <p:origin x="15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23/11/24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3782220" y="4049601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7DAE432-076A-BF31-FFBF-4AFB8F451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83402"/>
            <a:ext cx="10515600" cy="2232594"/>
          </a:xfrm>
        </p:spPr>
      </p:pic>
    </p:spTree>
    <p:extLst>
      <p:ext uri="{BB962C8B-B14F-4D97-AF65-F5344CB8AC3E}">
        <p14:creationId xmlns:p14="http://schemas.microsoft.com/office/powerpoint/2010/main" val="31344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BB59582-5B03-A548-494E-4B1240B5A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822" y="1710871"/>
            <a:ext cx="10515600" cy="4189549"/>
          </a:xfrm>
        </p:spPr>
      </p:pic>
    </p:spTree>
    <p:extLst>
      <p:ext uri="{BB962C8B-B14F-4D97-AF65-F5344CB8AC3E}">
        <p14:creationId xmlns:p14="http://schemas.microsoft.com/office/powerpoint/2010/main" val="18931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4CA0F94-2319-DB19-EA2E-E7EFF563B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2655"/>
            <a:ext cx="10515600" cy="3788954"/>
          </a:xfrm>
        </p:spPr>
      </p:pic>
    </p:spTree>
    <p:extLst>
      <p:ext uri="{BB962C8B-B14F-4D97-AF65-F5344CB8AC3E}">
        <p14:creationId xmlns:p14="http://schemas.microsoft.com/office/powerpoint/2010/main" val="41351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Tipo de letra, file&#10;&#10;Descrição gerada automaticamente">
            <a:extLst>
              <a:ext uri="{FF2B5EF4-FFF2-40B4-BE49-F238E27FC236}">
                <a16:creationId xmlns:a16="http://schemas.microsoft.com/office/drawing/2014/main" id="{D0EAF6EB-85D8-7774-6193-1CEA9B76A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0017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216440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95C6CCF9-C4E3-5728-363C-4F7A09B4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659" y="1491098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172358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Drops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Sentence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Length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Grows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65F82BCF-EE25-D987-8018-DAD296E2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6206"/>
            <a:ext cx="10515600" cy="3627798"/>
          </a:xfrm>
        </p:spPr>
      </p:pic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4AE8B68-ED9E-D678-409A-66655E9A18DD}"/>
              </a:ext>
            </a:extLst>
          </p:cNvPr>
          <p:cNvSpPr/>
          <p:nvPr/>
        </p:nvSpPr>
        <p:spPr>
          <a:xfrm>
            <a:off x="6013622" y="4417539"/>
            <a:ext cx="288324" cy="1359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4F4826-093D-3D36-4DF2-010987BB3A12}"/>
              </a:ext>
            </a:extLst>
          </p:cNvPr>
          <p:cNvSpPr txBox="1"/>
          <p:nvPr/>
        </p:nvSpPr>
        <p:spPr>
          <a:xfrm>
            <a:off x="4994189" y="5890053"/>
            <a:ext cx="2341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Bottleneck</a:t>
            </a:r>
            <a:r>
              <a:rPr lang="pt-PT" b="1" dirty="0"/>
              <a:t> </a:t>
            </a:r>
            <a:r>
              <a:rPr lang="pt-PT" b="1" err="1"/>
              <a:t>problem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60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0AE0ED0D-4D4F-0D1A-1488-C597DE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6989"/>
            <a:ext cx="10515600" cy="3627798"/>
          </a:xfrm>
        </p:spPr>
      </p:pic>
    </p:spTree>
    <p:extLst>
      <p:ext uri="{BB962C8B-B14F-4D97-AF65-F5344CB8AC3E}">
        <p14:creationId xmlns:p14="http://schemas.microsoft.com/office/powerpoint/2010/main" val="72548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993F56C2-4264-334C-DE98-E9CB1D8A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7696"/>
            <a:ext cx="10515600" cy="3593520"/>
          </a:xfrm>
        </p:spPr>
      </p:pic>
    </p:spTree>
    <p:extLst>
      <p:ext uri="{BB962C8B-B14F-4D97-AF65-F5344CB8AC3E}">
        <p14:creationId xmlns:p14="http://schemas.microsoft.com/office/powerpoint/2010/main" val="28189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AAB9D666-D1DD-1065-D519-AD2987A2D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901" y="1331977"/>
            <a:ext cx="7829550" cy="2990850"/>
          </a:xfrm>
        </p:spPr>
      </p:pic>
    </p:spTree>
    <p:extLst>
      <p:ext uri="{BB962C8B-B14F-4D97-AF65-F5344CB8AC3E}">
        <p14:creationId xmlns:p14="http://schemas.microsoft.com/office/powerpoint/2010/main" val="107700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3EA5B47B-F303-1EE2-257D-9509F7B26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969" y="1259273"/>
            <a:ext cx="9763467" cy="5103040"/>
          </a:xfrm>
        </p:spPr>
      </p:pic>
    </p:spTree>
    <p:extLst>
      <p:ext uri="{BB962C8B-B14F-4D97-AF65-F5344CB8AC3E}">
        <p14:creationId xmlns:p14="http://schemas.microsoft.com/office/powerpoint/2010/main" val="248975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8E27484-F3C3-8D9A-F232-5C5A6CD5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7" y="276225"/>
            <a:ext cx="9776540" cy="630555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F26F978-DDC3-3C15-4E3C-03D0F8DAF2E7}"/>
              </a:ext>
            </a:extLst>
          </p:cNvPr>
          <p:cNvSpPr/>
          <p:nvPr/>
        </p:nvSpPr>
        <p:spPr>
          <a:xfrm>
            <a:off x="864973" y="514864"/>
            <a:ext cx="4674972" cy="7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/>
              <a:t>Attention</a:t>
            </a:r>
            <a:r>
              <a:rPr lang="pt-PT" sz="3000" b="1" dirty="0"/>
              <a:t> </a:t>
            </a:r>
            <a:r>
              <a:rPr lang="pt-PT" sz="3000" b="1" dirty="0" err="1"/>
              <a:t>mechanisms</a:t>
            </a:r>
            <a:r>
              <a:rPr lang="pt-PT" sz="3000" b="1" dirty="0"/>
              <a:t> </a:t>
            </a:r>
            <a:r>
              <a:rPr lang="pt-PT" sz="3000" dirty="0"/>
              <a:t>(</a:t>
            </a:r>
            <a:r>
              <a:rPr lang="pt-PT" sz="3000" dirty="0" err="1"/>
              <a:t>Bahdanau</a:t>
            </a:r>
            <a:r>
              <a:rPr lang="pt-PT" sz="3000" dirty="0"/>
              <a:t> </a:t>
            </a:r>
            <a:r>
              <a:rPr lang="pt-PT" sz="3000" dirty="0" err="1"/>
              <a:t>et</a:t>
            </a:r>
            <a:r>
              <a:rPr lang="pt-PT" sz="3000" dirty="0"/>
              <a:t> al., 2015) </a:t>
            </a:r>
            <a:r>
              <a:rPr lang="pt-PT" sz="3000" dirty="0" err="1">
                <a:ea typeface="+mn-lt"/>
                <a:cs typeface="+mn-lt"/>
              </a:rPr>
              <a:t>allow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focus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a particular </a:t>
            </a:r>
            <a:r>
              <a:rPr lang="pt-PT" sz="3000" dirty="0" err="1">
                <a:ea typeface="+mn-lt"/>
                <a:cs typeface="+mn-lt"/>
              </a:rPr>
              <a:t>part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observed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context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time step.</a:t>
            </a:r>
            <a:endParaRPr lang="pt-PT" sz="3000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Originally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developed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machine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translation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intuitively</a:t>
            </a:r>
            <a:r>
              <a:rPr lang="pt-PT" sz="2600" dirty="0">
                <a:ea typeface="+mn-lt"/>
                <a:cs typeface="+mn-lt"/>
              </a:rPr>
              <a:t> similar to </a:t>
            </a:r>
            <a:r>
              <a:rPr lang="pt-PT" sz="2600" dirty="0" err="1">
                <a:ea typeface="+mn-lt"/>
                <a:cs typeface="+mn-lt"/>
              </a:rPr>
              <a:t>word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different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languages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18852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In general,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 dirty="0">
                <a:ea typeface="+mn-lt"/>
                <a:cs typeface="+mn-lt"/>
              </a:rPr>
              <a:t> a single </a:t>
            </a:r>
            <a:r>
              <a:rPr lang="pt-PT" sz="3000" b="1" err="1">
                <a:ea typeface="+mn-lt"/>
                <a:cs typeface="+mn-lt"/>
              </a:rPr>
              <a:t>query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vectors</a:t>
            </a:r>
            <a:r>
              <a:rPr lang="pt-PT" sz="3000" dirty="0">
                <a:ea typeface="+mn-lt"/>
                <a:cs typeface="+mn-lt"/>
              </a:rPr>
              <a:t>.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want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b="1" dirty="0">
                <a:ea typeface="+mn-lt"/>
                <a:cs typeface="+mn-lt"/>
              </a:rPr>
              <a:t>score </a:t>
            </a:r>
            <a:r>
              <a:rPr lang="pt-PT" sz="3000" b="1" err="1">
                <a:ea typeface="+mn-lt"/>
                <a:cs typeface="+mn-lt"/>
              </a:rPr>
              <a:t>each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query-key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pair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In a neural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queries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keys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36067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340AC78-EF94-F418-E569-C8EC2D61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6094" y="2690835"/>
            <a:ext cx="8799812" cy="3084297"/>
          </a:xfrm>
        </p:spPr>
      </p:pic>
    </p:spTree>
    <p:extLst>
      <p:ext uri="{BB962C8B-B14F-4D97-AF65-F5344CB8AC3E}">
        <p14:creationId xmlns:p14="http://schemas.microsoft.com/office/powerpoint/2010/main" val="413912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C969448A-9873-D218-FF87-432CE9F3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82" y="1326163"/>
            <a:ext cx="8999837" cy="47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BAAEEF9-4487-469D-DFE1-7EA1ABC5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25" y="1163594"/>
            <a:ext cx="8886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45BE0AA-BD9F-BDC6-CDD2-4E8D410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22" y="1041957"/>
            <a:ext cx="7620258" cy="55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FD3345D0-EE0B-2E05-3DDC-65F6D77E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28" y="825713"/>
            <a:ext cx="9448543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9606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5D89724F-B33A-5994-3DD1-CFA2518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1" y="877200"/>
            <a:ext cx="9598369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7482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file, Paralelo&#10;&#10;Descrição gerada automaticamente">
            <a:extLst>
              <a:ext uri="{FF2B5EF4-FFF2-40B4-BE49-F238E27FC236}">
                <a16:creationId xmlns:a16="http://schemas.microsoft.com/office/drawing/2014/main" id="{77EF75C4-025D-807E-48A8-21224674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42" y="763930"/>
            <a:ext cx="9319055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17872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dirty="0">
                <a:ea typeface="+mn-lt"/>
                <a:cs typeface="+mn-lt"/>
              </a:rPr>
              <a:t>solves </a:t>
            </a:r>
            <a:r>
              <a:rPr lang="pt-PT" sz="3000" b="1" dirty="0" err="1">
                <a:ea typeface="+mn-lt"/>
                <a:cs typeface="+mn-lt"/>
              </a:rPr>
              <a:t>the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bottleneck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problem</a:t>
            </a:r>
            <a:endParaRPr lang="pt-PT" sz="3000" b="1" dirty="0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allows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to look </a:t>
            </a:r>
            <a:r>
              <a:rPr lang="pt-PT" sz="2600" dirty="0" err="1">
                <a:ea typeface="+mn-lt"/>
                <a:cs typeface="+mn-lt"/>
              </a:rPr>
              <a:t>directly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source</a:t>
            </a:r>
            <a:r>
              <a:rPr lang="pt-PT" sz="2600" dirty="0">
                <a:ea typeface="+mn-lt"/>
                <a:cs typeface="+mn-lt"/>
              </a:rPr>
              <a:t>; bypass </a:t>
            </a:r>
            <a:r>
              <a:rPr lang="pt-PT" sz="2600" dirty="0" err="1">
                <a:ea typeface="+mn-lt"/>
                <a:cs typeface="+mn-lt"/>
              </a:rPr>
              <a:t>bottleneck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helps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with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vanishing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gradient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problem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Provides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shortcut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faraway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states</a:t>
            </a:r>
            <a:r>
              <a:rPr lang="pt-PT" sz="2600" dirty="0">
                <a:ea typeface="+mn-lt"/>
                <a:cs typeface="+mn-lt"/>
              </a:rPr>
              <a:t> (???)</a:t>
            </a:r>
            <a:endParaRPr lang="pt-PT" sz="2600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provides</a:t>
            </a:r>
            <a:r>
              <a:rPr lang="pt-PT" sz="3000" dirty="0">
                <a:ea typeface="+mn-lt"/>
                <a:cs typeface="+mn-lt"/>
              </a:rPr>
              <a:t> some </a:t>
            </a:r>
            <a:r>
              <a:rPr lang="pt-PT" sz="3000" b="1" err="1">
                <a:ea typeface="+mn-lt"/>
                <a:cs typeface="+mn-lt"/>
              </a:rPr>
              <a:t>interpretability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inspecting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distribution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see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what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was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focusing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get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for free!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This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cool </a:t>
            </a:r>
            <a:r>
              <a:rPr lang="pt-PT" sz="2600" err="1">
                <a:ea typeface="+mn-lt"/>
                <a:cs typeface="+mn-lt"/>
              </a:rPr>
              <a:t>because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never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explicitly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trained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system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network </a:t>
            </a:r>
            <a:r>
              <a:rPr lang="pt-PT" sz="2600" dirty="0" err="1">
                <a:ea typeface="+mn-lt"/>
                <a:cs typeface="+mn-lt"/>
              </a:rPr>
              <a:t>just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learned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itself</a:t>
            </a: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5A1E8B4F-F241-4D4A-6CB1-9003EF63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16" y="2278921"/>
            <a:ext cx="2959958" cy="42669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F9CAB73-E3BA-635F-33C5-085781228B98}"/>
              </a:ext>
            </a:extLst>
          </p:cNvPr>
          <p:cNvSpPr/>
          <p:nvPr/>
        </p:nvSpPr>
        <p:spPr>
          <a:xfrm>
            <a:off x="8701216" y="3676134"/>
            <a:ext cx="380999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296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E0F213DB-9B82-D267-D745-AB6E50F3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1152525"/>
            <a:ext cx="5400675" cy="5305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/>
              <a:t>RNN </a:t>
            </a:r>
            <a:r>
              <a:rPr lang="pt-PT" sz="3000" dirty="0" err="1">
                <a:solidFill>
                  <a:srgbClr val="00B050"/>
                </a:solidFill>
              </a:rPr>
              <a:t>Advantages</a:t>
            </a:r>
            <a:r>
              <a:rPr lang="pt-PT" sz="3000" dirty="0"/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Can </a:t>
            </a:r>
            <a:r>
              <a:rPr lang="pt-PT" sz="2600" dirty="0" err="1">
                <a:ea typeface="+mn-lt"/>
                <a:cs typeface="+mn-lt"/>
              </a:rPr>
              <a:t>process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length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input</a:t>
            </a:r>
            <a:endParaRPr lang="pt-PT" sz="2600" dirty="0">
              <a:solidFill>
                <a:srgbClr val="00B050"/>
              </a:solidFill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Model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size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doesn't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increase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longer</a:t>
            </a:r>
            <a:r>
              <a:rPr lang="pt-PT" sz="2600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for step t can (in </a:t>
            </a:r>
            <a:r>
              <a:rPr lang="pt-PT" sz="2600" dirty="0" err="1">
                <a:ea typeface="+mn-lt"/>
                <a:cs typeface="+mn-lt"/>
              </a:rPr>
              <a:t>theory</a:t>
            </a:r>
            <a:r>
              <a:rPr lang="pt-PT" sz="2600" dirty="0">
                <a:ea typeface="+mn-lt"/>
                <a:cs typeface="+mn-lt"/>
              </a:rPr>
              <a:t>) use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endParaRPr lang="pt-PT" sz="26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steps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Weights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are </a:t>
            </a:r>
            <a:r>
              <a:rPr lang="pt-PT" sz="2600" dirty="0" err="1">
                <a:solidFill>
                  <a:srgbClr val="00B050"/>
                </a:solidFill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timesteps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RNN </a:t>
            </a:r>
            <a:r>
              <a:rPr lang="pt-PT" sz="3000" dirty="0" err="1">
                <a:solidFill>
                  <a:srgbClr val="C00000"/>
                </a:solidFill>
                <a:ea typeface="+mn-lt"/>
                <a:cs typeface="+mn-lt"/>
              </a:rPr>
              <a:t>Disadvantages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Recurrent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slow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In </a:t>
            </a:r>
            <a:r>
              <a:rPr lang="pt-PT" sz="2600" dirty="0" err="1">
                <a:ea typeface="+mn-lt"/>
                <a:cs typeface="+mn-lt"/>
              </a:rPr>
              <a:t>practice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difficult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access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endParaRPr lang="pt-PT" sz="26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solidFill>
                  <a:srgbClr val="C0000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 steps </a:t>
            </a:r>
            <a:r>
              <a:rPr lang="pt-PT" sz="2600" dirty="0" err="1">
                <a:solidFill>
                  <a:srgbClr val="C0000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marL="457200" lvl="1" indent="0">
              <a:buNone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506133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/>
              <a:t>Original </a:t>
            </a:r>
            <a:r>
              <a:rPr lang="pt-PT" sz="3000" err="1"/>
              <a:t>formulation</a:t>
            </a:r>
            <a:r>
              <a:rPr lang="pt-PT" sz="3000"/>
              <a:t>:</a:t>
            </a:r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Bilinear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product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Scaled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tipografia, texto, caligrafia&#10;&#10;Descrição gerada automaticamente">
            <a:extLst>
              <a:ext uri="{FF2B5EF4-FFF2-40B4-BE49-F238E27FC236}">
                <a16:creationId xmlns:a16="http://schemas.microsoft.com/office/drawing/2014/main" id="{235BA091-EFA9-5EC3-DB95-D725B1B3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76" y="1322044"/>
            <a:ext cx="4705350" cy="733425"/>
          </a:xfrm>
          <a:prstGeom prst="rect">
            <a:avLst/>
          </a:prstGeom>
        </p:spPr>
      </p:pic>
      <p:pic>
        <p:nvPicPr>
          <p:cNvPr id="12" name="Imagem 11" descr="Uma imagem com texto, Tipo de letra, branco, Gráficos&#10;&#10;Descrição gerada automaticamente">
            <a:extLst>
              <a:ext uri="{FF2B5EF4-FFF2-40B4-BE49-F238E27FC236}">
                <a16:creationId xmlns:a16="http://schemas.microsoft.com/office/drawing/2014/main" id="{39B57199-DEEE-8A12-0F4E-B8D34E53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79" y="2301831"/>
            <a:ext cx="6229350" cy="771525"/>
          </a:xfrm>
          <a:prstGeom prst="rect">
            <a:avLst/>
          </a:prstGeom>
        </p:spPr>
      </p:pic>
      <p:pic>
        <p:nvPicPr>
          <p:cNvPr id="13" name="Imagem 12" descr="Uma imagem com texto, Tipo de letra, branco, tipografia&#10;&#10;Descrição gerada automaticamente">
            <a:extLst>
              <a:ext uri="{FF2B5EF4-FFF2-40B4-BE49-F238E27FC236}">
                <a16:creationId xmlns:a16="http://schemas.microsoft.com/office/drawing/2014/main" id="{89903B73-E83D-A25D-53A1-0B929CB8A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43" y="3333105"/>
            <a:ext cx="6877050" cy="809625"/>
          </a:xfrm>
          <a:prstGeom prst="rect">
            <a:avLst/>
          </a:prstGeom>
        </p:spPr>
      </p:pic>
      <p:pic>
        <p:nvPicPr>
          <p:cNvPr id="14" name="Imagem 13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1BE2AA91-7B58-43BF-B463-5A7383E2C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469" y="4408273"/>
            <a:ext cx="5543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2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BB1D8A78-DAE9-4031-309B-E699358C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736" y="161967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95142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8DEBEC3F-EDA5-A1A1-FB97-3C6B2BBB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168" y="150640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423648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Imagem 8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BAB72EBC-A0CA-E340-36A2-770B9706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323975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4DFA8AA6-2109-EE3A-0A79-6D3E59D4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221002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871F9AC-44FA-BFEC-962F-E1C0E2DED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05FDB49E-868B-14E8-B386-01988D70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5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C9C4753E-FE03-BCF9-9B5A-1263E0D9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187536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4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Exercises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Let's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implement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mechanisms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PyTorch</a:t>
            </a:r>
            <a:r>
              <a:rPr lang="pt-PT" sz="3000" dirty="0">
                <a:ea typeface="+mn-lt"/>
                <a:cs typeface="+mn-lt"/>
              </a:rPr>
              <a:t>. </a:t>
            </a:r>
            <a:endParaRPr lang="pt-PT" sz="3000" dirty="0"/>
          </a:p>
          <a:p>
            <a:endParaRPr lang="pt-PT"/>
          </a:p>
          <a:p>
            <a:endParaRPr lang="pt-PT"/>
          </a:p>
          <a:p>
            <a:endParaRPr lang="pt-PT"/>
          </a:p>
          <a:p>
            <a:r>
              <a:rPr lang="pt-PT" sz="3000" dirty="0" err="1">
                <a:ea typeface="+mn-lt"/>
                <a:cs typeface="+mn-lt"/>
              </a:rPr>
              <a:t>Follow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instructions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notebook</a:t>
            </a:r>
            <a:r>
              <a:rPr lang="pt-PT" sz="3000" dirty="0">
                <a:ea typeface="+mn-lt"/>
                <a:cs typeface="+mn-lt"/>
              </a:rPr>
              <a:t>: "seq2seq_translation_exercises.ipynb".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45729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ipo de letra, branco, texto, tipografia&#10;&#10;Descrição gerada automaticamente">
            <a:extLst>
              <a:ext uri="{FF2B5EF4-FFF2-40B4-BE49-F238E27FC236}">
                <a16:creationId xmlns:a16="http://schemas.microsoft.com/office/drawing/2014/main" id="{03FA0AE8-EAE8-D87C-7044-3DB43A9A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13" y="4371975"/>
            <a:ext cx="1971675" cy="571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/>
              <a:t>Get</a:t>
            </a:r>
            <a:r>
              <a:rPr lang="pt-PT" sz="3000" dirty="0"/>
              <a:t> a </a:t>
            </a:r>
            <a:r>
              <a:rPr lang="pt-PT" sz="3000" b="1" dirty="0" err="1"/>
              <a:t>big</a:t>
            </a:r>
            <a:r>
              <a:rPr lang="pt-PT" sz="3000" b="1" dirty="0"/>
              <a:t> corpus</a:t>
            </a:r>
            <a:r>
              <a:rPr lang="pt-PT" sz="3000" dirty="0"/>
              <a:t> </a:t>
            </a:r>
            <a:r>
              <a:rPr lang="pt-PT" sz="3000" dirty="0" err="1"/>
              <a:t>of</a:t>
            </a:r>
            <a:r>
              <a:rPr lang="pt-PT" sz="3000" dirty="0"/>
              <a:t> </a:t>
            </a:r>
            <a:r>
              <a:rPr lang="pt-PT" sz="3000" dirty="0" err="1"/>
              <a:t>text</a:t>
            </a:r>
            <a:r>
              <a:rPr lang="pt-PT" sz="3000" dirty="0"/>
              <a:t> </a:t>
            </a:r>
            <a:r>
              <a:rPr lang="pt-PT" sz="3000" dirty="0" err="1"/>
              <a:t>which</a:t>
            </a:r>
            <a:r>
              <a:rPr lang="pt-PT" sz="3000" dirty="0"/>
              <a:t> </a:t>
            </a:r>
            <a:r>
              <a:rPr lang="pt-PT" sz="3000" dirty="0" err="1"/>
              <a:t>is</a:t>
            </a:r>
            <a:r>
              <a:rPr lang="pt-PT" sz="3000" dirty="0"/>
              <a:t> a </a:t>
            </a:r>
            <a:r>
              <a:rPr lang="pt-PT" sz="3000" dirty="0" err="1"/>
              <a:t>sequence</a:t>
            </a:r>
            <a:r>
              <a:rPr lang="pt-PT" sz="3000" dirty="0"/>
              <a:t> </a:t>
            </a:r>
            <a:r>
              <a:rPr lang="pt-PT" sz="3000" dirty="0" err="1"/>
              <a:t>of</a:t>
            </a:r>
            <a:r>
              <a:rPr lang="pt-PT" sz="3000" dirty="0"/>
              <a:t> </a:t>
            </a:r>
            <a:r>
              <a:rPr lang="pt-PT" sz="3000" dirty="0" err="1"/>
              <a:t>words</a:t>
            </a:r>
            <a:endParaRPr lang="pt-PT" sz="30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Fed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RNN. Compute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outpur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for </a:t>
            </a:r>
            <a:r>
              <a:rPr lang="pt-PT" b="1" dirty="0" err="1">
                <a:ea typeface="+mn-lt"/>
                <a:cs typeface="+mn-lt"/>
              </a:rPr>
              <a:t>every</a:t>
            </a:r>
            <a:r>
              <a:rPr lang="pt-PT" b="1" dirty="0">
                <a:ea typeface="+mn-lt"/>
                <a:cs typeface="+mn-lt"/>
              </a:rPr>
              <a:t> step 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i.e. </a:t>
            </a:r>
            <a:r>
              <a:rPr lang="pt-PT" dirty="0" err="1">
                <a:ea typeface="+mn-lt"/>
                <a:cs typeface="+mn-lt"/>
              </a:rPr>
              <a:t>predict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far</a:t>
            </a: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ea typeface="+mn-lt"/>
                <a:cs typeface="+mn-lt"/>
              </a:rPr>
              <a:t>Loss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funtion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step t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usualy</a:t>
            </a:r>
            <a:r>
              <a:rPr lang="pt-PT" dirty="0">
                <a:ea typeface="+mn-lt"/>
                <a:cs typeface="+mn-lt"/>
              </a:rPr>
              <a:t> cross-</a:t>
            </a:r>
            <a:r>
              <a:rPr lang="pt-PT" dirty="0" err="1">
                <a:ea typeface="+mn-lt"/>
                <a:cs typeface="+mn-lt"/>
              </a:rPr>
              <a:t>entropy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  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escrita à mão, branco, caligrafia&#10;&#10;Descrição gerada automaticamente">
            <a:extLst>
              <a:ext uri="{FF2B5EF4-FFF2-40B4-BE49-F238E27FC236}">
                <a16:creationId xmlns:a16="http://schemas.microsoft.com/office/drawing/2014/main" id="{7F875998-C6C6-27FE-3B4E-470AAF1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0" y="1223962"/>
            <a:ext cx="1985948" cy="658800"/>
          </a:xfrm>
          <a:prstGeom prst="rect">
            <a:avLst/>
          </a:prstGeom>
        </p:spPr>
      </p:pic>
      <p:pic>
        <p:nvPicPr>
          <p:cNvPr id="8" name="Imagem 7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DAF08D3F-F46A-4EA7-1A5D-E753AC97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87" y="2338387"/>
            <a:ext cx="714706" cy="486000"/>
          </a:xfrm>
          <a:prstGeom prst="rect">
            <a:avLst/>
          </a:prstGeom>
        </p:spPr>
      </p:pic>
      <p:pic>
        <p:nvPicPr>
          <p:cNvPr id="9" name="Imagem 8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04A06188-B233-0A05-90D0-AE1381D0F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37" y="4462462"/>
            <a:ext cx="714375" cy="485775"/>
          </a:xfrm>
          <a:prstGeom prst="rect">
            <a:avLst/>
          </a:prstGeom>
        </p:spPr>
      </p:pic>
      <p:pic>
        <p:nvPicPr>
          <p:cNvPr id="12" name="Imagem 11" descr="Uma imagem com Tipo de letra, texto, branco, escrita à mão&#10;&#10;Descrição gerada automaticamente">
            <a:extLst>
              <a:ext uri="{FF2B5EF4-FFF2-40B4-BE49-F238E27FC236}">
                <a16:creationId xmlns:a16="http://schemas.microsoft.com/office/drawing/2014/main" id="{AFBCB1A7-BEC8-C83A-BF68-D9F6C036C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8" y="5105400"/>
            <a:ext cx="6448425" cy="1219200"/>
          </a:xfrm>
          <a:prstGeom prst="rect">
            <a:avLst/>
          </a:prstGeom>
        </p:spPr>
      </p:pic>
      <p:pic>
        <p:nvPicPr>
          <p:cNvPr id="13" name="Imagem 12" descr="Uma imagem com Tipo de letra, branco, texto, símbolo&#10;&#10;Descrição gerada automaticamente">
            <a:extLst>
              <a:ext uri="{FF2B5EF4-FFF2-40B4-BE49-F238E27FC236}">
                <a16:creationId xmlns:a16="http://schemas.microsoft.com/office/drawing/2014/main" id="{932E35C0-19D7-A860-31CF-30BC153FA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13" y="4934078"/>
            <a:ext cx="3819525" cy="1438275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56BDC64-17F0-ADF2-4BB7-D6CE752574F8}"/>
              </a:ext>
            </a:extLst>
          </p:cNvPr>
          <p:cNvSpPr/>
          <p:nvPr/>
        </p:nvSpPr>
        <p:spPr>
          <a:xfrm>
            <a:off x="7105135" y="5581135"/>
            <a:ext cx="906162" cy="288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BE7D41-8E3D-6F48-D8A1-10CC7C009589}"/>
              </a:ext>
            </a:extLst>
          </p:cNvPr>
          <p:cNvSpPr txBox="1"/>
          <p:nvPr/>
        </p:nvSpPr>
        <p:spPr>
          <a:xfrm>
            <a:off x="5700842" y="5004944"/>
            <a:ext cx="3680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Average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b="1" dirty="0" err="1"/>
              <a:t>overall</a:t>
            </a:r>
            <a:r>
              <a:rPr lang="pt-PT" b="1" dirty="0"/>
              <a:t> </a:t>
            </a:r>
            <a:r>
              <a:rPr lang="pt-PT" b="1" dirty="0" err="1"/>
              <a:t>loss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458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2943B950-A761-52C8-2CF6-3CDE0EE26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951" y="1248976"/>
            <a:ext cx="7031640" cy="5370770"/>
          </a:xfrm>
        </p:spPr>
      </p:pic>
    </p:spTree>
    <p:extLst>
      <p:ext uri="{BB962C8B-B14F-4D97-AF65-F5344CB8AC3E}">
        <p14:creationId xmlns:p14="http://schemas.microsoft.com/office/powerpoint/2010/main" val="349540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4FF7793-AA7E-FD60-7777-5B00B947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435" y="1166597"/>
            <a:ext cx="7175803" cy="5453148"/>
          </a:xfrm>
        </p:spPr>
      </p:pic>
    </p:spTree>
    <p:extLst>
      <p:ext uri="{BB962C8B-B14F-4D97-AF65-F5344CB8AC3E}">
        <p14:creationId xmlns:p14="http://schemas.microsoft.com/office/powerpoint/2010/main" val="105714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97B4EFB6-D8B0-5B88-9B9A-AACA5A99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2896" y="986359"/>
            <a:ext cx="6965122" cy="5284800"/>
          </a:xfrm>
        </p:spPr>
      </p:pic>
    </p:spTree>
    <p:extLst>
      <p:ext uri="{BB962C8B-B14F-4D97-AF65-F5344CB8AC3E}">
        <p14:creationId xmlns:p14="http://schemas.microsoft.com/office/powerpoint/2010/main" val="325553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5D812F10-DE06-B09B-0151-4FC63975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707" y="1331355"/>
            <a:ext cx="6949261" cy="5288392"/>
          </a:xfrm>
        </p:spPr>
      </p:pic>
    </p:spTree>
    <p:extLst>
      <p:ext uri="{BB962C8B-B14F-4D97-AF65-F5344CB8AC3E}">
        <p14:creationId xmlns:p14="http://schemas.microsoft.com/office/powerpoint/2010/main" val="268455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2E8DCC2-D7F8-102F-B52B-BA2B9A6A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7524" y="1331355"/>
            <a:ext cx="7967249" cy="5175121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DBB278-CFD2-2FB9-8201-46D3829E0BB4}"/>
              </a:ext>
            </a:extLst>
          </p:cNvPr>
          <p:cNvSpPr/>
          <p:nvPr/>
        </p:nvSpPr>
        <p:spPr>
          <a:xfrm>
            <a:off x="8155459" y="2007972"/>
            <a:ext cx="2090351" cy="91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Cross-</a:t>
            </a:r>
            <a:r>
              <a:rPr lang="pt-PT" dirty="0" err="1"/>
              <a:t>entropy</a:t>
            </a:r>
            <a:r>
              <a:rPr lang="pt-PT" dirty="0"/>
              <a:t> </a:t>
            </a:r>
            <a:r>
              <a:rPr lang="pt-PT" dirty="0" err="1"/>
              <a:t>loss</a:t>
            </a:r>
            <a:r>
              <a:rPr lang="pt-PT" dirty="0"/>
              <a:t> </a:t>
            </a:r>
            <a:r>
              <a:rPr lang="pt-PT" dirty="0" err="1"/>
              <a:t>averaged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052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711</Words>
  <Application>Microsoft Macintosh PowerPoint</Application>
  <PresentationFormat>Ecrã Panorâmico</PresentationFormat>
  <Paragraphs>200</Paragraphs>
  <Slides>38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Cambria</vt:lpstr>
      <vt:lpstr>Times New Roman</vt:lpstr>
      <vt:lpstr>Wingdings</vt:lpstr>
      <vt:lpstr>Tema do Office</vt:lpstr>
      <vt:lpstr>Apresentação do PowerPoint</vt:lpstr>
      <vt:lpstr>Recap: RNNs</vt:lpstr>
      <vt:lpstr>Recap: RNNs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Task: Machine Translation</vt:lpstr>
      <vt:lpstr>Task: Machine Translation</vt:lpstr>
      <vt:lpstr>Task: Machine Translation</vt:lpstr>
      <vt:lpstr>Task: Machine Translation</vt:lpstr>
      <vt:lpstr>Task: Machine Translation</vt:lpstr>
      <vt:lpstr>Problem: Performance Drops as Sentence   Length Grows</vt:lpstr>
      <vt:lpstr>How to preserve Performance for Long Sequences?</vt:lpstr>
      <vt:lpstr>How to preserve Performance for Long Sequences?</vt:lpstr>
      <vt:lpstr>Idea: What If We Use Multiple Vectors?</vt:lpstr>
      <vt:lpstr>Idea: What If We Use Multiple Vectors?</vt:lpstr>
      <vt:lpstr>The Solution: Attention</vt:lpstr>
      <vt:lpstr>How does attention work?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Many Variants of Attention</vt:lpstr>
      <vt:lpstr>Analysis of Attention Models</vt:lpstr>
      <vt:lpstr>Analysis of Attention Models</vt:lpstr>
      <vt:lpstr>Visualizing Attention</vt:lpstr>
      <vt:lpstr>Visualizing Attention</vt:lpstr>
      <vt:lpstr>Visualizing Attention</vt:lpstr>
      <vt:lpstr>Visualizing Attention</vt:lpstr>
      <vt:lpstr>Visualizing Attention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Ana Beatriz Costeira Ferreira Dias</cp:lastModifiedBy>
  <cp:revision>392</cp:revision>
  <dcterms:created xsi:type="dcterms:W3CDTF">2024-11-13T21:12:27Z</dcterms:created>
  <dcterms:modified xsi:type="dcterms:W3CDTF">2024-11-24T23:59:29Z</dcterms:modified>
</cp:coreProperties>
</file>